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3" r:id="rId2"/>
    <p:sldId id="356" r:id="rId3"/>
    <p:sldId id="360" r:id="rId4"/>
    <p:sldId id="281" r:id="rId5"/>
    <p:sldId id="325" r:id="rId6"/>
    <p:sldId id="358" r:id="rId7"/>
    <p:sldId id="359" r:id="rId8"/>
    <p:sldId id="355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9DF43-AD4B-4F8E-AE8A-3C6EF2832D66}" type="datetimeFigureOut">
              <a:rPr lang="da-DK" smtClean="0"/>
              <a:t>05-03-2019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66DC-8E2E-4DA5-98CC-009DBEEAF3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37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9500-0EC4-461F-96B2-3621C46EAB62}" type="datetime1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92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0027-21F2-400A-8E12-9F72EB4605CB}" type="datetime1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812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8824-DA9F-46E4-9EF6-75FD070960E0}" type="datetime1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491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8EE-623F-4A35-BF5C-71695BB9CC20}" type="datetime1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02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E83B-3884-4AC4-9A55-3FB8B3E717EB}" type="datetime1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8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9365-E0BB-4C2B-B850-E0C3B45EA20F}" type="datetime1">
              <a:rPr lang="da-DK" smtClean="0"/>
              <a:t>05-03-2019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6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6D9A-6747-490D-A4C5-A2BD57E713A9}" type="datetime1">
              <a:rPr lang="da-DK" smtClean="0"/>
              <a:t>05-03-2019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44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EB69-CD97-4BD4-9606-8FDD16619750}" type="datetime1">
              <a:rPr lang="da-DK" smtClean="0"/>
              <a:t>05-03-2019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54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4BAD-5E20-4493-ACCE-C827E0E86FEC}" type="datetime1">
              <a:rPr lang="da-DK" smtClean="0"/>
              <a:t>05-03-2019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20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3840-DED3-4A20-95D1-6AC7A30FEC79}" type="datetime1">
              <a:rPr lang="da-DK" smtClean="0"/>
              <a:t>05-03-2019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7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5305-DC48-423E-8429-D13DAAFAC7FC}" type="datetime1">
              <a:rPr lang="da-DK" smtClean="0"/>
              <a:t>05-03-2019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2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C478-D7FB-4AE3-A7A2-87020BA27075}" type="datetime1">
              <a:rPr lang="da-DK" smtClean="0"/>
              <a:t>05-03-2019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496944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/>
              <a:t>Tværmedial Kommunikation 5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3100" dirty="0"/>
              <a:t>DMMK Kapitel 5 Virksomheden på de sociale medier</a:t>
            </a:r>
            <a:br>
              <a:rPr lang="da-DK" sz="3100" dirty="0"/>
            </a:br>
            <a:endParaRPr lang="en-US" sz="31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248599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484784"/>
            <a:ext cx="7200800" cy="3960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800" dirty="0"/>
              <a:t>Gennemgående gruppeopgave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dirty="0"/>
              <a:t>Beskriv en ambassadør for jeres virksomhed der har høj social status.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Hvordan kunne I skabe kontakt til  vedkommende ?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Hvordan vil det være muligt at knytte vedkommende til jer?</a:t>
            </a:r>
          </a:p>
          <a:p>
            <a:pPr marL="0" lvl="0" indent="0">
              <a:buNone/>
            </a:pPr>
            <a:endParaRPr lang="da-DK" sz="28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xmlns="" id="{02AA06FE-4C44-4223-B232-4E8E4F84BE11}"/>
              </a:ext>
            </a:extLst>
          </p:cNvPr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Opsamling</a:t>
            </a:r>
          </a:p>
          <a:p>
            <a:pPr marL="0" indent="0">
              <a:buNone/>
            </a:pPr>
            <a:r>
              <a:rPr lang="da-DK" sz="1400" dirty="0"/>
              <a:t>SoMe-mixet</a:t>
            </a:r>
          </a:p>
          <a:p>
            <a:pPr marL="0" indent="0">
              <a:buNone/>
            </a:pPr>
            <a:r>
              <a:rPr lang="da-DK" sz="1400" dirty="0" err="1"/>
              <a:t>SoMes</a:t>
            </a:r>
            <a:r>
              <a:rPr lang="da-DK" sz="1400" dirty="0"/>
              <a:t> rolle</a:t>
            </a:r>
          </a:p>
          <a:p>
            <a:pPr marL="0" indent="0">
              <a:buNone/>
            </a:pPr>
            <a:r>
              <a:rPr lang="da-DK" sz="1400" dirty="0"/>
              <a:t>Interessefelter</a:t>
            </a:r>
          </a:p>
          <a:p>
            <a:pPr marL="0" indent="0">
              <a:buNone/>
            </a:pPr>
            <a:r>
              <a:rPr lang="da-DK" sz="1400" dirty="0"/>
              <a:t>SoMe-matrix</a:t>
            </a:r>
          </a:p>
          <a:p>
            <a:pPr marL="0" indent="0">
              <a:buNone/>
            </a:pPr>
            <a:r>
              <a:rPr lang="da-DK" sz="1400" dirty="0"/>
              <a:t>Gruppeopgaver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34002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1844824"/>
            <a:ext cx="6995120" cy="39604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800" dirty="0"/>
              <a:t>Hvordan adskiller SoMe-mixet sig fra resten af marketing- mixet?</a:t>
            </a:r>
          </a:p>
          <a:p>
            <a:r>
              <a:rPr lang="da-DK" sz="2800" dirty="0"/>
              <a:t>Digital</a:t>
            </a:r>
          </a:p>
          <a:p>
            <a:r>
              <a:rPr lang="da-DK" sz="2800" dirty="0"/>
              <a:t>Interaktiv</a:t>
            </a:r>
          </a:p>
          <a:p>
            <a:r>
              <a:rPr lang="da-DK" sz="2800" dirty="0"/>
              <a:t>Potentielt viral</a:t>
            </a:r>
          </a:p>
          <a:p>
            <a:r>
              <a:rPr lang="da-DK" sz="2800" dirty="0"/>
              <a:t>Sammenkædet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5" name="Pladsholder til indhold 1">
            <a:extLst>
              <a:ext uri="{FF2B5EF4-FFF2-40B4-BE49-F238E27FC236}">
                <a16:creationId xmlns:a16="http://schemas.microsoft.com/office/drawing/2014/main" xmlns="" id="{EB48EBD4-1926-4854-AE16-2D08D5E98236}"/>
              </a:ext>
            </a:extLst>
          </p:cNvPr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SoMe-mixet</a:t>
            </a:r>
          </a:p>
          <a:p>
            <a:pPr marL="0" indent="0">
              <a:buNone/>
            </a:pPr>
            <a:r>
              <a:rPr lang="da-DK" sz="1400" dirty="0" err="1"/>
              <a:t>SoMes</a:t>
            </a:r>
            <a:r>
              <a:rPr lang="da-DK" sz="1400" dirty="0"/>
              <a:t> rolle</a:t>
            </a:r>
          </a:p>
          <a:p>
            <a:pPr marL="0" indent="0">
              <a:buNone/>
            </a:pPr>
            <a:r>
              <a:rPr lang="da-DK" sz="1400" dirty="0"/>
              <a:t>Interessefelter</a:t>
            </a:r>
          </a:p>
          <a:p>
            <a:pPr marL="0" indent="0">
              <a:buNone/>
            </a:pPr>
            <a:r>
              <a:rPr lang="da-DK" sz="1400" dirty="0"/>
              <a:t>SoMe-matrix</a:t>
            </a:r>
          </a:p>
          <a:p>
            <a:pPr marL="0" indent="0">
              <a:buNone/>
            </a:pPr>
            <a:r>
              <a:rPr lang="da-DK" sz="1400" dirty="0"/>
              <a:t>Gruppeopgaver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7758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2492896"/>
            <a:ext cx="6995120" cy="39604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800" dirty="0"/>
              <a:t>Hvilken fokus har de sociale medier i forhold til den generelle kommunikationsstrategi?</a:t>
            </a:r>
          </a:p>
          <a:p>
            <a:pPr marL="0" lvl="0" indent="0">
              <a:buNone/>
            </a:pPr>
            <a:endParaRPr lang="da-DK" sz="2800" dirty="0"/>
          </a:p>
          <a:p>
            <a:pPr marL="0" lvl="0" indent="0">
              <a:buNone/>
            </a:pPr>
            <a:endParaRPr lang="da-DK" sz="28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8" name="Pladsholder til indhold 1">
            <a:extLst>
              <a:ext uri="{FF2B5EF4-FFF2-40B4-BE49-F238E27FC236}">
                <a16:creationId xmlns:a16="http://schemas.microsoft.com/office/drawing/2014/main" xmlns="" id="{C20676E2-302E-45F0-99FA-1CE0C730A56C}"/>
              </a:ext>
            </a:extLst>
          </p:cNvPr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</a:t>
            </a:r>
          </a:p>
          <a:p>
            <a:pPr marL="0" indent="0">
              <a:buNone/>
            </a:pPr>
            <a:r>
              <a:rPr lang="da-DK" sz="1400" dirty="0"/>
              <a:t>SoMe-mixet</a:t>
            </a:r>
          </a:p>
          <a:p>
            <a:pPr marL="0" indent="0">
              <a:buNone/>
            </a:pPr>
            <a:r>
              <a:rPr lang="da-DK" sz="1400" dirty="0" err="1">
                <a:solidFill>
                  <a:srgbClr val="FF0000"/>
                </a:solidFill>
              </a:rPr>
              <a:t>SoMes</a:t>
            </a:r>
            <a:r>
              <a:rPr lang="da-DK" sz="1400" dirty="0">
                <a:solidFill>
                  <a:srgbClr val="FF0000"/>
                </a:solidFill>
              </a:rPr>
              <a:t> rolle</a:t>
            </a:r>
          </a:p>
          <a:p>
            <a:pPr marL="0" indent="0">
              <a:buNone/>
            </a:pPr>
            <a:r>
              <a:rPr lang="da-DK" sz="1400" dirty="0"/>
              <a:t>Interessefelter</a:t>
            </a:r>
          </a:p>
          <a:p>
            <a:pPr marL="0" indent="0">
              <a:buNone/>
            </a:pPr>
            <a:r>
              <a:rPr lang="da-DK" sz="1400" dirty="0"/>
              <a:t>SoMe-matrix</a:t>
            </a:r>
          </a:p>
          <a:p>
            <a:pPr marL="0" indent="0">
              <a:buNone/>
            </a:pPr>
            <a:r>
              <a:rPr lang="da-DK" sz="1400" dirty="0"/>
              <a:t>Gruppeopgaver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64100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686050" y="1195957"/>
            <a:ext cx="6312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lvl="0"/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xmlns="" id="{7002BE45-56DB-487B-8E93-C6F0BE346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499732"/>
              </p:ext>
            </p:extLst>
          </p:nvPr>
        </p:nvGraphicFramePr>
        <p:xfrm>
          <a:off x="457200" y="187325"/>
          <a:ext cx="8388350" cy="660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6105885" imgH="4810984" progId="Word.Document.12">
                  <p:embed/>
                </p:oleObj>
              </mc:Choice>
              <mc:Fallback>
                <p:oleObj name="Document" r:id="rId3" imgW="6105885" imgH="4810984" progId="Word.Document.12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xmlns="" id="{7002BE45-56DB-487B-8E93-C6F0BE3465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87325"/>
                        <a:ext cx="8388350" cy="660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79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2780928"/>
            <a:ext cx="6995120" cy="15121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800" dirty="0"/>
              <a:t>Hvilken interessefelter gør jeres virksomhed brug af?</a:t>
            </a:r>
          </a:p>
          <a:p>
            <a:pPr marL="0" lvl="0" indent="0">
              <a:buNone/>
            </a:pPr>
            <a:endParaRPr lang="da-DK" sz="2800" dirty="0"/>
          </a:p>
          <a:p>
            <a:pPr marL="0" lvl="0" indent="0">
              <a:buNone/>
            </a:pPr>
            <a:endParaRPr lang="da-DK" sz="28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7" name="Pladsholder til indhold 1">
            <a:extLst>
              <a:ext uri="{FF2B5EF4-FFF2-40B4-BE49-F238E27FC236}">
                <a16:creationId xmlns:a16="http://schemas.microsoft.com/office/drawing/2014/main" xmlns="" id="{DDDA6FE9-400E-4331-AC70-8B3DF62F1724}"/>
              </a:ext>
            </a:extLst>
          </p:cNvPr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</a:t>
            </a:r>
          </a:p>
          <a:p>
            <a:pPr marL="0" indent="0">
              <a:buNone/>
            </a:pPr>
            <a:r>
              <a:rPr lang="da-DK" sz="1400" dirty="0"/>
              <a:t>SoMe-mixet</a:t>
            </a:r>
          </a:p>
          <a:p>
            <a:pPr marL="0" indent="0">
              <a:buNone/>
            </a:pPr>
            <a:r>
              <a:rPr lang="da-DK" sz="1400" dirty="0" err="1"/>
              <a:t>SoMes</a:t>
            </a:r>
            <a:r>
              <a:rPr lang="da-DK" sz="1400" dirty="0"/>
              <a:t> rolle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Interessefelter</a:t>
            </a:r>
          </a:p>
          <a:p>
            <a:pPr marL="0" indent="0">
              <a:buNone/>
            </a:pPr>
            <a:r>
              <a:rPr lang="da-DK" sz="1400" dirty="0"/>
              <a:t>SoMe-matrix</a:t>
            </a:r>
          </a:p>
          <a:p>
            <a:pPr marL="0" indent="0">
              <a:buNone/>
            </a:pPr>
            <a:r>
              <a:rPr lang="da-DK" sz="1400" dirty="0"/>
              <a:t>Gruppeopgaver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418135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63688" y="2780928"/>
            <a:ext cx="6995120" cy="15121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800" dirty="0"/>
              <a:t>Bruger jeres virksomhed </a:t>
            </a:r>
            <a:r>
              <a:rPr lang="da-DK" sz="2800" dirty="0" err="1"/>
              <a:t>SoMe-matrix’en</a:t>
            </a:r>
            <a:r>
              <a:rPr lang="da-DK" sz="2800" dirty="0"/>
              <a:t> til andet end kommunikation?</a:t>
            </a:r>
          </a:p>
          <a:p>
            <a:pPr marL="0" lvl="0" indent="0">
              <a:buNone/>
            </a:pPr>
            <a:endParaRPr lang="da-DK" sz="2800" dirty="0"/>
          </a:p>
          <a:p>
            <a:pPr marL="0" lvl="0" indent="0">
              <a:buNone/>
            </a:pPr>
            <a:endParaRPr lang="da-DK" sz="28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xmlns="" id="{CA4D8119-BF0C-4D2E-BA9C-F2C92F68501A}"/>
              </a:ext>
            </a:extLst>
          </p:cNvPr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</a:t>
            </a:r>
          </a:p>
          <a:p>
            <a:pPr marL="0" indent="0">
              <a:buNone/>
            </a:pPr>
            <a:r>
              <a:rPr lang="da-DK" sz="1400" dirty="0"/>
              <a:t>SoMe-mixet</a:t>
            </a:r>
          </a:p>
          <a:p>
            <a:pPr marL="0" indent="0">
              <a:buNone/>
            </a:pPr>
            <a:r>
              <a:rPr lang="da-DK" sz="1400" dirty="0" err="1"/>
              <a:t>SoMes</a:t>
            </a:r>
            <a:r>
              <a:rPr lang="da-DK" sz="1400" dirty="0"/>
              <a:t> rolle</a:t>
            </a:r>
          </a:p>
          <a:p>
            <a:pPr marL="0" indent="0">
              <a:buNone/>
            </a:pPr>
            <a:r>
              <a:rPr lang="da-DK" sz="1400" dirty="0"/>
              <a:t>Interessefelter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SoMe-matrix</a:t>
            </a:r>
          </a:p>
          <a:p>
            <a:pPr marL="0" indent="0">
              <a:buNone/>
            </a:pPr>
            <a:r>
              <a:rPr lang="da-DK" sz="1400" dirty="0"/>
              <a:t>Gruppeopgaver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95858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91680" y="260648"/>
            <a:ext cx="6995120" cy="561662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a-DK" sz="2800" dirty="0"/>
              <a:t>Gennemgående gruppeopgave</a:t>
            </a:r>
          </a:p>
          <a:p>
            <a:pPr marL="0" lvl="0" indent="0">
              <a:buNone/>
            </a:pPr>
            <a:endParaRPr lang="da-DK" sz="2800" dirty="0"/>
          </a:p>
          <a:p>
            <a:r>
              <a:rPr lang="da-DK" sz="2800" dirty="0"/>
              <a:t>Med udgangspunkt i figur 5.2, ‘De sociale mediers rolle i den overordnede kommunikationsstrategi’ udarbejd nogle nye SoMe tiltag. Forsøg at overholde kommunikationens 4 K’er (3.5). </a:t>
            </a:r>
          </a:p>
          <a:p>
            <a:pPr lvl="0"/>
            <a:endParaRPr lang="da-DK" sz="2800" dirty="0"/>
          </a:p>
          <a:p>
            <a:pPr lvl="0"/>
            <a:r>
              <a:rPr lang="da-DK" sz="2800" dirty="0"/>
              <a:t>Skitsér virksomhedens nuværende SoMe-matrix og argumentér for ændringer. </a:t>
            </a:r>
          </a:p>
          <a:p>
            <a:pPr lvl="0"/>
            <a:endParaRPr lang="da-DK" sz="2800" dirty="0"/>
          </a:p>
          <a:p>
            <a:pPr lvl="0"/>
            <a:r>
              <a:rPr lang="da-DK" sz="2800" dirty="0"/>
              <a:t>Brug tjeklisten 5.7.3 til, om muligt, at forbedre virksomhedens </a:t>
            </a:r>
            <a:r>
              <a:rPr lang="da-DK" sz="2800" dirty="0" err="1"/>
              <a:t>SOMe</a:t>
            </a:r>
            <a:r>
              <a:rPr lang="da-DK" sz="2800" dirty="0"/>
              <a:t>-strategi.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Virksomheden på de sociale medier</a:t>
            </a:r>
            <a:endParaRPr lang="da-DK" dirty="0"/>
          </a:p>
        </p:txBody>
      </p:sp>
      <p:sp>
        <p:nvSpPr>
          <p:cNvPr id="7" name="Pladsholder til indhold 1">
            <a:extLst>
              <a:ext uri="{FF2B5EF4-FFF2-40B4-BE49-F238E27FC236}">
                <a16:creationId xmlns:a16="http://schemas.microsoft.com/office/drawing/2014/main" xmlns="" id="{3446BFC0-B442-488B-B78C-5021C6524E13}"/>
              </a:ext>
            </a:extLst>
          </p:cNvPr>
          <p:cNvSpPr txBox="1">
            <a:spLocks/>
          </p:cNvSpPr>
          <p:nvPr/>
        </p:nvSpPr>
        <p:spPr>
          <a:xfrm>
            <a:off x="35496" y="2852936"/>
            <a:ext cx="18722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</a:t>
            </a:r>
          </a:p>
          <a:p>
            <a:pPr marL="0" indent="0">
              <a:buNone/>
            </a:pPr>
            <a:r>
              <a:rPr lang="da-DK" sz="1400" dirty="0"/>
              <a:t>SoMe-mixet</a:t>
            </a:r>
          </a:p>
          <a:p>
            <a:pPr marL="0" indent="0">
              <a:buNone/>
            </a:pPr>
            <a:r>
              <a:rPr lang="da-DK" sz="1400" dirty="0" err="1"/>
              <a:t>SoMes</a:t>
            </a:r>
            <a:r>
              <a:rPr lang="da-DK" sz="1400" dirty="0"/>
              <a:t> rolle</a:t>
            </a:r>
          </a:p>
          <a:p>
            <a:pPr marL="0" indent="0">
              <a:buNone/>
            </a:pPr>
            <a:r>
              <a:rPr lang="da-DK" sz="1400" dirty="0"/>
              <a:t>Interessefelter</a:t>
            </a:r>
          </a:p>
          <a:p>
            <a:pPr marL="0" indent="0">
              <a:buNone/>
            </a:pPr>
            <a:r>
              <a:rPr lang="da-DK" sz="1400" dirty="0"/>
              <a:t>SoMe-matrix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Gruppeopgaver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50658362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218</Words>
  <Application>Microsoft Office PowerPoint</Application>
  <PresentationFormat>Skærmshow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Document</vt:lpstr>
      <vt:lpstr>Tværmedial Kommunikation 5  DMMK Kapitel 5 Virksomheden på de sociale medier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</dc:creator>
  <cp:lastModifiedBy>e</cp:lastModifiedBy>
  <cp:revision>19</cp:revision>
  <dcterms:created xsi:type="dcterms:W3CDTF">2018-04-02T06:21:26Z</dcterms:created>
  <dcterms:modified xsi:type="dcterms:W3CDTF">2019-03-05T11:24:18Z</dcterms:modified>
</cp:coreProperties>
</file>